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Arimo Italics" panose="020B0604020202020204" charset="0"/>
      <p:regular r:id="rId16"/>
    </p:embeddedFont>
    <p:embeddedFont>
      <p:font typeface="Ariall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rialle Bold Italics" panose="020B0604020202020204" charset="0"/>
      <p:regular r:id="rId22"/>
    </p:embeddedFont>
    <p:embeddedFont>
      <p:font typeface="Arialle Bold" panose="020B0604020202020204" charset="0"/>
      <p:regular r:id="rId23"/>
    </p:embeddedFont>
    <p:embeddedFont>
      <p:font typeface="Arialle Italics" panose="020B0604020202020204" charset="0"/>
      <p:regular r:id="rId24"/>
    </p:embeddedFont>
    <p:embeddedFont>
      <p:font typeface="Montserrat Bold" panose="020B0604020202020204" charset="0"/>
      <p:regular r:id="rId25"/>
    </p:embeddedFont>
    <p:embeddedFont>
      <p:font typeface="Arimo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12" b="78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35222"/>
            <a:ext cx="19937627" cy="1084264"/>
          </a:xfrm>
          <a:prstGeom prst="rect">
            <a:avLst/>
          </a:prstGeom>
          <a:solidFill>
            <a:srgbClr val="7ED957"/>
          </a:solidFill>
        </p:spPr>
      </p:sp>
      <p:sp>
        <p:nvSpPr>
          <p:cNvPr id="3" name="TextBox 3"/>
          <p:cNvSpPr txBox="1"/>
          <p:nvPr/>
        </p:nvSpPr>
        <p:spPr>
          <a:xfrm>
            <a:off x="3828420" y="1506159"/>
            <a:ext cx="10631160" cy="99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600" spc="504">
                <a:solidFill>
                  <a:srgbClr val="F7F9F8"/>
                </a:solidFill>
                <a:latin typeface="Arialle Bold"/>
              </a:rPr>
              <a:t>CHƯƠNG 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932201"/>
            <a:ext cx="18288000" cy="260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8000">
                <a:solidFill>
                  <a:srgbClr val="7ED957"/>
                </a:solidFill>
                <a:latin typeface="Arialle Bold"/>
              </a:rPr>
              <a:t>LUẬT VÀ PHƯƠNG PHÁP </a:t>
            </a:r>
          </a:p>
          <a:p>
            <a:pPr algn="ctr">
              <a:lnSpc>
                <a:spcPts val="10240"/>
              </a:lnSpc>
            </a:pPr>
            <a:r>
              <a:rPr lang="en-US" sz="8000">
                <a:solidFill>
                  <a:srgbClr val="7ED957"/>
                </a:solidFill>
                <a:latin typeface="Arialle Bold"/>
              </a:rPr>
              <a:t>TỔ CHỨC THI ĐẤU.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2974" y="7287038"/>
            <a:ext cx="10662052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600" dirty="0" err="1" smtClean="0">
                <a:solidFill>
                  <a:srgbClr val="F7F9F8"/>
                </a:solidFill>
                <a:latin typeface="Arialle"/>
              </a:rPr>
              <a:t>GDTC</a:t>
            </a:r>
            <a:r>
              <a:rPr lang="en-US" sz="3000" spc="600" dirty="0" smtClean="0">
                <a:solidFill>
                  <a:srgbClr val="F7F9F8"/>
                </a:solidFill>
                <a:latin typeface="Arialle"/>
              </a:rPr>
              <a:t> 1 </a:t>
            </a:r>
            <a:r>
              <a:rPr lang="en-US" sz="3000" spc="600" dirty="0">
                <a:solidFill>
                  <a:srgbClr val="F7F9F8"/>
                </a:solidFill>
                <a:latin typeface="Arialle"/>
              </a:rPr>
              <a:t>- </a:t>
            </a:r>
            <a:r>
              <a:rPr lang="en-US" sz="3000" spc="600" dirty="0" err="1">
                <a:solidFill>
                  <a:srgbClr val="F7F9F8"/>
                </a:solidFill>
                <a:latin typeface="Arialle"/>
              </a:rPr>
              <a:t>THỂ</a:t>
            </a:r>
            <a:r>
              <a:rPr lang="en-US" sz="3000" spc="600" dirty="0">
                <a:solidFill>
                  <a:srgbClr val="F7F9F8"/>
                </a:solidFill>
                <a:latin typeface="Arialle"/>
              </a:rPr>
              <a:t> </a:t>
            </a:r>
            <a:r>
              <a:rPr lang="en-US" sz="3000" spc="600" dirty="0" err="1">
                <a:solidFill>
                  <a:srgbClr val="F7F9F8"/>
                </a:solidFill>
                <a:latin typeface="Arialle"/>
              </a:rPr>
              <a:t>HÌNH</a:t>
            </a:r>
            <a:r>
              <a:rPr lang="en-US" sz="3000" spc="600" dirty="0">
                <a:solidFill>
                  <a:srgbClr val="F7F9F8"/>
                </a:solidFill>
                <a:latin typeface="Arialle"/>
              </a:rPr>
              <a:t> &amp; FITNESS</a:t>
            </a:r>
          </a:p>
        </p:txBody>
      </p:sp>
      <p:sp>
        <p:nvSpPr>
          <p:cNvPr id="6" name="AutoShape 6"/>
          <p:cNvSpPr/>
          <p:nvPr/>
        </p:nvSpPr>
        <p:spPr>
          <a:xfrm>
            <a:off x="2343150" y="6699743"/>
            <a:ext cx="13601700" cy="114300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47485" y="6677031"/>
            <a:ext cx="4593030" cy="29768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0548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 LUẬT.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807805"/>
            <a:ext cx="17432833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4.1.2. Sơ lược về thi đấu thể hình fitness ở Việt Nam: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4402" y="3298212"/>
            <a:ext cx="16217848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alle Bold Italics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alle Bold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Bold Italics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alle Bold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Bold Italics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alle Bold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Bold Italics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alle Bold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Bold Italics"/>
              </a:rPr>
              <a:t>đều</a:t>
            </a:r>
            <a:r>
              <a:rPr lang="en-US" sz="3200" dirty="0">
                <a:solidFill>
                  <a:srgbClr val="000000"/>
                </a:solidFill>
                <a:latin typeface="Arialle Bold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Bold Italics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alle Bold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Bold Italics"/>
              </a:rPr>
              <a:t>theo</a:t>
            </a:r>
            <a:r>
              <a:rPr lang="en-US" sz="3200" dirty="0">
                <a:solidFill>
                  <a:srgbClr val="000000"/>
                </a:solidFill>
                <a:latin typeface="Arialle Bold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Bold Italics"/>
              </a:rPr>
              <a:t>hạng</a:t>
            </a:r>
            <a:r>
              <a:rPr lang="en-US" sz="3200" dirty="0">
                <a:solidFill>
                  <a:srgbClr val="000000"/>
                </a:solidFill>
                <a:latin typeface="Arialle Bold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Bold Italics"/>
              </a:rPr>
              <a:t>cân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đó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đến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55kg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đến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60kg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đến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70kg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đến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80kg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đến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90kg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90kg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Riêng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classic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thì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theo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chiều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khống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chế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cân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nặng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theo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chiều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 Ở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Việt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Nam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thì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sự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khống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chế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này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không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theo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tế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cụ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Việt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Nam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chỉ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cân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nặng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nhiều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nhất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bằng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số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lẻ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chiều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hoặc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ít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hơn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số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lẻ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chiều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2-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3kg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nghĩa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1m70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thì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yêu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cầu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tối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cân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năng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70kg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nhưng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ở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Châu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Á qui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định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hơn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5kg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thì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1m70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nặng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75kg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Đồng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thời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yêu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cầu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thêm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ở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classic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thì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tham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trực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thuộc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tỉnh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tuyển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vẫn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phép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tham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classic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này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9980" y="2532357"/>
            <a:ext cx="17432833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4.1.1.3 Giải thi đấu thể hình chính ở Việt Nam trong năm: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0548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 LUẬT.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807805"/>
            <a:ext cx="17432833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4.1.2. Sơ lược về thi đấu thể hình fitness ở Việt Nam: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4402" y="3298212"/>
            <a:ext cx="16217848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vô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địch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gia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hình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lớn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nhất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qui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tụ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nhiều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đẳng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cấp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tích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nhất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phần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này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trực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thuộc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tuyển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Tình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TP.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này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thường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tổ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chức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ở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tỉnh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Phòng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Đồng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Nai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Bình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Dương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Lạt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Trang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...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Tỉnh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Phố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tỉnh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Phố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thường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một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năm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sẽ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1-2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thường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tổ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chức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trước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toàn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kiểm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tuyển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mình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tìm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nhân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tố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mới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tốt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ra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Hoặc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tổ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chức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chọn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ra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đội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tuyển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tỉnh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Phố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9980" y="2532357"/>
            <a:ext cx="17432833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4.1.1.3 Giải thi đấu thể hình chính ở Việt Nam trong năm: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5532" y="2563421"/>
            <a:ext cx="16217848" cy="432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Musclecontest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là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cuộc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do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liên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đoàn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thế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giới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IFBB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sáng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lập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nắm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giữ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bản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quyền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Cuộc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này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mở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ra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lần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đầu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tiên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vào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năm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1988, do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vận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động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viên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nổi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tiếng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- Tamer El-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Guindy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làm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chủ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tịch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Sau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gần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30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năm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tổ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chức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Musclecontest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ngày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càng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hút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sự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tham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đông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đảo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những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người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yêu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thích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tổ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chức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tại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nhiều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thế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giới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: Philippines,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Nhật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Singapore,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Trung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Ireland, Brazil,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Thái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Lan,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Ấn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Độ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...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sự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chấp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thuận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Liên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đoàn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dục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tế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IFBB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(International Federation of Bodybuilding and Fitness),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CMG.ASIA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đơn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vị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đăng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cai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tổ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chức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Musclecontest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tại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Việt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Nam 2017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2018.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Chương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trình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sẽ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diễn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ra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lần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đầu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tiên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vào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ngày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18/8/2018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tại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nhà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Nguyễn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Du 116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Nguyễn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Du, P.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Bến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Q.1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Tp.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HCM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tích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Việt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Nam ở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này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sẽ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công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nhận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toàn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thế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giới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bởi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tổ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chức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IFBB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rimo"/>
              </a:rPr>
              <a:t>Musclecontest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Vietnam 2018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bao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gồm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3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phần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riêng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cho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nam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: Men’s Physique, Men’s Classic Physique,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Mens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BodyBuilding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cho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nữ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: Woman's Physique, Woman's Figure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BeachBody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04741" y="6960161"/>
            <a:ext cx="3954717" cy="26340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0548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 LUẬT.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807805"/>
            <a:ext cx="17432833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4.1.3. Giải đấu thể hình fitness chuyên nghiệp tại Việt Nam: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828630"/>
            <a:ext cx="16217848" cy="392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Hệ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thống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đấu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gồm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Giải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Đại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Hội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TDTT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Giải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Vô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Địch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Vô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Địch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CLB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trẻ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Nội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dung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gồm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: 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3200" dirty="0">
                <a:solidFill>
                  <a:srgbClr val="000000"/>
                </a:solidFill>
                <a:latin typeface="Arimo"/>
              </a:rPr>
              <a:t>Nam -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nữ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Thanh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Niên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3200" dirty="0">
                <a:solidFill>
                  <a:srgbClr val="000000"/>
                </a:solidFill>
                <a:latin typeface="Arimo"/>
              </a:rPr>
              <a:t>Nam –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nữ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Trẻ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Lão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tướng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3200" dirty="0">
                <a:solidFill>
                  <a:srgbClr val="000000"/>
                </a:solidFill>
                <a:latin typeface="Arimo"/>
              </a:rPr>
              <a:t>Nam –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nữ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phối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hợp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3200" dirty="0">
                <a:solidFill>
                  <a:srgbClr val="000000"/>
                </a:solidFill>
                <a:latin typeface="Arimo"/>
              </a:rPr>
              <a:t>Fitness.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Classic.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3200" dirty="0">
                <a:solidFill>
                  <a:srgbClr val="000000"/>
                </a:solidFill>
                <a:latin typeface="Arimo"/>
              </a:rPr>
              <a:t>...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0548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4.2. PHƯƠNG PHÁP TỔ CHỨC THI ĐẤU.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72240" y="3972795"/>
            <a:ext cx="9396453" cy="52855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6339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 LUẬT.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1633" y="1890478"/>
            <a:ext cx="16577667" cy="170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Arialle Bold Italics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Arialle Bold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Bold Italics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alle Bold Italics"/>
              </a:rPr>
              <a:t> fitness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ngày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nay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không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còn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là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trào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lưu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tự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phát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mà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đã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dần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dần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đã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trở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nên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chuyên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nghiệp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càng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ngày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càng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có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nhiều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Liên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đoàn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Fitness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chuyên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nghiệp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trên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khắp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Thế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giới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với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rất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nhiều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cuộc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như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IFBB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Pro,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Nabba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WBFF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...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Vậy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thức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tiêu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chuẩn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đấu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của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môn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fitness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trên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thế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giới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ở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liên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đoàn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này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là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gì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?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Có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những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hạng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mục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nào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0548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 LUẬT.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3267" y="3149352"/>
            <a:ext cx="16577667" cy="84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alle Italics"/>
              </a:rPr>
              <a:t>Tùy </a:t>
            </a:r>
            <a:r>
              <a:rPr lang="en-US" sz="1200">
                <a:solidFill>
                  <a:srgbClr val="000000"/>
                </a:solidFill>
                <a:latin typeface="Arimo"/>
              </a:rPr>
              <a:t>thuộc vào từng liên đoàn khác nhau mà có thể phân xếp loại khác nhau về tiêu chuẩn dự thi dựa theo các tiêu chí như: Chiều cao, cân nặng... nhưng đều phân ra làm </a:t>
            </a:r>
            <a:r>
              <a:rPr lang="en-US" sz="1200">
                <a:solidFill>
                  <a:srgbClr val="000000"/>
                </a:solidFill>
                <a:latin typeface="Arimo Bold"/>
              </a:rPr>
              <a:t>những mục chính bao gồm: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763738"/>
            <a:ext cx="1743283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4.1.1. Các hình thức tiêu chuẩn thi đấu của thể hình fitness trên thế giới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100703"/>
            <a:ext cx="17432833" cy="2047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4.1.1.1 Thể hình thẩm mỹ (Physique):</a:t>
            </a:r>
          </a:p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4.1.1.2 Thể hình cổ điển (Classic):</a:t>
            </a:r>
          </a:p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4.1.1.3 BodyBuilding: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68998" y="6366732"/>
            <a:ext cx="5275002" cy="29607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15255" y="6366732"/>
            <a:ext cx="5272040" cy="296074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0548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 LUẬT.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763738"/>
            <a:ext cx="1743283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4.1.1. Các hình thức tiêu chuẩn thi đấu của thể hình fitness trên thế giới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103595"/>
            <a:ext cx="17432833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4.1.1.1 Thể hình thẩm mỹ (Physique):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3867" y="3976337"/>
            <a:ext cx="15375433" cy="212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rialle Italics"/>
              </a:rPr>
              <a:t>Đánh</a:t>
            </a:r>
            <a:r>
              <a:rPr lang="en-US" sz="20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le Italics"/>
              </a:rPr>
              <a:t>giá</a:t>
            </a:r>
            <a:r>
              <a:rPr lang="en-US" sz="20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le Italics"/>
              </a:rPr>
              <a:t>về</a:t>
            </a:r>
            <a:r>
              <a:rPr lang="en-US" sz="20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le Italics"/>
              </a:rPr>
              <a:t>sự</a:t>
            </a:r>
            <a:r>
              <a:rPr lang="en-US" sz="20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le Italics"/>
              </a:rPr>
              <a:t>hài</a:t>
            </a:r>
            <a:r>
              <a:rPr lang="en-US" sz="20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le Italics"/>
              </a:rPr>
              <a:t>hòa</a:t>
            </a:r>
            <a:r>
              <a:rPr lang="en-US" sz="20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le Italics"/>
              </a:rPr>
              <a:t>thẩm</a:t>
            </a:r>
            <a:r>
              <a:rPr lang="en-US" sz="20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le Italics"/>
              </a:rPr>
              <a:t>mỹ</a:t>
            </a:r>
            <a:r>
              <a:rPr lang="en-US" sz="20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le Italics"/>
              </a:rPr>
              <a:t>trên</a:t>
            </a:r>
            <a:r>
              <a:rPr lang="en-US" sz="20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le Italics"/>
              </a:rPr>
              <a:t>cơ</a:t>
            </a:r>
            <a:r>
              <a:rPr lang="en-US" sz="20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le Italics"/>
              </a:rPr>
              <a:t>thể</a:t>
            </a:r>
            <a:r>
              <a:rPr lang="en-US" sz="20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bao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gồm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nhóm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cơ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thân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như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Vai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ngực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lưng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bụng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bắp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chân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...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thẩm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mỹ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sẽ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không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chấm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đùi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mông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đối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với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nam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giới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như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Men’s Physique , Men’s Sport...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đối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với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nữ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giới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sẽ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Miss Bikini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thì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chấm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vai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eo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bụng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mông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đùi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không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chấm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lưng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ngực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.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rimo"/>
              </a:rPr>
              <a:t>Đối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với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thẩm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mỹ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thì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tiêu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chuẩn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xác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định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hạng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mục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sẽ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dựa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chiều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dưới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1m65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dưới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1m70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dưới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1m75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mo"/>
              </a:rPr>
              <a:t>1m75</a:t>
            </a:r>
            <a:r>
              <a:rPr lang="en-US" sz="2000" dirty="0">
                <a:solidFill>
                  <a:srgbClr val="000000"/>
                </a:solidFill>
                <a:latin typeface="Arimo"/>
              </a:rPr>
              <a:t>...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65087" y="3642360"/>
            <a:ext cx="15394213" cy="301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cổ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điển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(Classic)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còn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khá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mới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mẻ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và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chỉ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vừa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thêm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vào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danh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mục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trong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vài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năm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trở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lại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đây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nhưng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đã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dần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trở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hạng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mục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quan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trọng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Tiêu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chí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chấm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bao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gồm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Thân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đùi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bắp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chuối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không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chấm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mông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đối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với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nam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giới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Tương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tự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ở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nữ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giới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sẽ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hạng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mục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Figure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chấm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thân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Lưng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vai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bụng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Thân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dưới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mông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đùi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bắp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chuối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rimo"/>
              </a:rPr>
              <a:t>Tiêu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chí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chấm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cổ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điển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(Classic)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hướng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đến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một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thân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cơ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bắp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đúng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nghĩa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cân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đối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về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nhóm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cơ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hài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hòa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tỷ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lệ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thân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–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thân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dưới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Đặt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nặng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về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việc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hiện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động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tác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–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kết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hợp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nhóm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cơ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Phân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hạng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tiêu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chuẩn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theo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chiều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2400" dirty="0">
                <a:solidFill>
                  <a:srgbClr val="000000"/>
                </a:solidFill>
                <a:latin typeface="Arimo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03548" y="6823617"/>
            <a:ext cx="4640452" cy="26118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45117" y="6823617"/>
            <a:ext cx="5233006" cy="261183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0548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 LUẬT.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763738"/>
            <a:ext cx="1743283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4.1.1. Các hình thức tiêu chuẩn thi đấu của thể hình fitness trên thế giới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952458"/>
            <a:ext cx="17432833" cy="136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 dirty="0">
                <a:solidFill>
                  <a:srgbClr val="7ED957"/>
                </a:solidFill>
                <a:latin typeface="Montserrat Bold"/>
              </a:rPr>
              <a:t>4.1.1.2 </a:t>
            </a:r>
            <a:r>
              <a:rPr lang="en-US" sz="4200" spc="113" dirty="0" err="1">
                <a:solidFill>
                  <a:srgbClr val="7ED957"/>
                </a:solidFill>
                <a:latin typeface="Montserrat Bold"/>
              </a:rPr>
              <a:t>Thể</a:t>
            </a:r>
            <a:r>
              <a:rPr lang="en-US" sz="4200" spc="113" dirty="0">
                <a:solidFill>
                  <a:srgbClr val="7ED957"/>
                </a:solidFill>
                <a:latin typeface="Montserrat Bold"/>
              </a:rPr>
              <a:t> </a:t>
            </a:r>
            <a:r>
              <a:rPr lang="en-US" sz="4200" spc="113" dirty="0" err="1">
                <a:solidFill>
                  <a:srgbClr val="7ED957"/>
                </a:solidFill>
                <a:latin typeface="Montserrat Bold"/>
              </a:rPr>
              <a:t>hình</a:t>
            </a:r>
            <a:r>
              <a:rPr lang="en-US" sz="4200" spc="113" dirty="0">
                <a:solidFill>
                  <a:srgbClr val="7ED957"/>
                </a:solidFill>
                <a:latin typeface="Montserrat Bold"/>
              </a:rPr>
              <a:t> </a:t>
            </a:r>
            <a:r>
              <a:rPr lang="en-US" sz="4200" spc="113" dirty="0" err="1">
                <a:solidFill>
                  <a:srgbClr val="7ED957"/>
                </a:solidFill>
                <a:latin typeface="Montserrat Bold"/>
              </a:rPr>
              <a:t>cổ</a:t>
            </a:r>
            <a:r>
              <a:rPr lang="en-US" sz="4200" spc="113" dirty="0">
                <a:solidFill>
                  <a:srgbClr val="7ED957"/>
                </a:solidFill>
                <a:latin typeface="Montserrat Bold"/>
              </a:rPr>
              <a:t> </a:t>
            </a:r>
            <a:r>
              <a:rPr lang="en-US" sz="4200" spc="113" dirty="0" err="1">
                <a:solidFill>
                  <a:srgbClr val="7ED957"/>
                </a:solidFill>
                <a:latin typeface="Montserrat Bold"/>
              </a:rPr>
              <a:t>điển</a:t>
            </a:r>
            <a:r>
              <a:rPr lang="en-US" sz="4200" spc="113" dirty="0">
                <a:solidFill>
                  <a:srgbClr val="7ED957"/>
                </a:solidFill>
                <a:latin typeface="Montserrat Bold"/>
              </a:rPr>
              <a:t> (Classic):</a:t>
            </a:r>
          </a:p>
          <a:p>
            <a:pPr>
              <a:lnSpc>
                <a:spcPts val="5418"/>
              </a:lnSpc>
            </a:pPr>
            <a:endParaRPr lang="en-US" sz="4200" spc="113" dirty="0">
              <a:solidFill>
                <a:srgbClr val="7ED957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34482" y="5736657"/>
            <a:ext cx="6363869" cy="352164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0548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 LUẬT.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8839" y="4073767"/>
            <a:ext cx="15460461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Arialle Italics"/>
              </a:rPr>
              <a:t>Body building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hạng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mục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nặng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cân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nhất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chấm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khối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lượng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cơ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bắp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sự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hài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hòa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toàn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bộ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nhóm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cơ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cơ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cả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nam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nữ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Phân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loại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tiêu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chuẩn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thường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theo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cân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nặng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Đây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cũng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hạng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mục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khó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khăn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nhất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Đòi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hỏi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thí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sinh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nhiều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năm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kinh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nghiệm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tập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với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khối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lượng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cơ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bắp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đồ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sộ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763738"/>
            <a:ext cx="1743283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4.1.1. Các hình thức tiêu chuẩn thi đấu của thể hình fitness trên thế giới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8839" y="3151000"/>
            <a:ext cx="17432833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4.1.1.3 BodyBuilding: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0548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 LUẬT.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807805"/>
            <a:ext cx="17432833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4.1.2. Sơ lược về thi đấu thể hình fitness ở Việt Nam: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8839" y="2534724"/>
            <a:ext cx="17432833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4.1.1.1 Các VĐV thi đấu ở các giải thuộc những hệ sau: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8839" y="3172518"/>
            <a:ext cx="17432833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4.1.1.2 Cơ quan chủ quản và đơn vị thi đấu: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8839" y="3810312"/>
            <a:ext cx="17432833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4.1.1.3 Giải thi đấu thể hình chính ở Việt Nam trong năm: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0548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 LUẬT.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8839" y="3298212"/>
            <a:ext cx="15460461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trẻ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đến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21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tuổi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thanh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niên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21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tuổi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lão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tướng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45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tuổi</a:t>
            </a:r>
            <a:endParaRPr lang="en-US" sz="3200" dirty="0">
              <a:solidFill>
                <a:srgbClr val="000000"/>
              </a:solidFill>
              <a:latin typeface="Arimo"/>
            </a:endParaRPr>
          </a:p>
          <a:p>
            <a:pPr algn="just">
              <a:lnSpc>
                <a:spcPts val="3359"/>
              </a:lnSpc>
            </a:pP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Lưu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ý: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trẻ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lão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tướng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có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Thanh</a:t>
            </a:r>
            <a:r>
              <a:rPr lang="en-US" sz="3200" dirty="0">
                <a:solidFill>
                  <a:srgbClr val="000000"/>
                </a:solidFill>
                <a:latin typeface="Arimo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 Italics"/>
              </a:rPr>
              <a:t>niên</a:t>
            </a:r>
            <a:r>
              <a:rPr lang="en-US" sz="1200" dirty="0">
                <a:solidFill>
                  <a:srgbClr val="000000"/>
                </a:solidFill>
                <a:latin typeface="Arimo Italic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807805"/>
            <a:ext cx="17432833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4.1.2. Sơ lược về thi đấu thể hình fitness ở Việt Nam: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8839" y="2534724"/>
            <a:ext cx="17432833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4.1.1.1 Các VĐV thi đấu ở các giải thuộc những hệ sau: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8839" y="5105400"/>
            <a:ext cx="17432833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4.1.1.2 Cơ quan chủ quản và đơn vị thi đấu: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8839" y="5882709"/>
            <a:ext cx="15863411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thuộc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đơn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vị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le Italics"/>
              </a:rPr>
              <a:t>sau</a:t>
            </a:r>
            <a:r>
              <a:rPr lang="en-US" sz="3200" dirty="0">
                <a:solidFill>
                  <a:srgbClr val="000000"/>
                </a:solidFill>
                <a:latin typeface="Arialle Italics"/>
              </a:rPr>
              <a:t>: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tự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do: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đang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tập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luyện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tại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bất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cứ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CLB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trung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tâm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toàn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1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tỉnh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hoặc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phố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hưởng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lương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hoặc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chế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độ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chịu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sự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quản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lý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Tỉnh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hoặc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đội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tuyển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Việt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Nam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nhưng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cũng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một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trực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thuộc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Tỉnh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hay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nào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đó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24814" y="9653889"/>
            <a:ext cx="19937627" cy="1065598"/>
          </a:xfrm>
          <a:prstGeom prst="rect">
            <a:avLst/>
          </a:prstGeom>
          <a:solidFill>
            <a:srgbClr val="7ED95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3323" y="254556"/>
            <a:ext cx="2122158" cy="11716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05481" y="541275"/>
            <a:ext cx="16019548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 LUẬT.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8600" y="9753600"/>
            <a:ext cx="688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270" dirty="0" err="1" smtClean="0">
                <a:solidFill>
                  <a:srgbClr val="545454"/>
                </a:solidFill>
                <a:latin typeface="Arialle Bold"/>
              </a:rPr>
              <a:t>GDTC</a:t>
            </a:r>
            <a:r>
              <a:rPr lang="en-US" sz="3000" spc="270" dirty="0" smtClean="0">
                <a:solidFill>
                  <a:srgbClr val="545454"/>
                </a:solidFill>
                <a:latin typeface="Arialle Bold"/>
              </a:rPr>
              <a:t> 1 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-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THỂ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</a:t>
            </a:r>
            <a:r>
              <a:rPr lang="en-US" sz="3000" spc="270" dirty="0" err="1">
                <a:solidFill>
                  <a:srgbClr val="545454"/>
                </a:solidFill>
                <a:latin typeface="Arialle Bold"/>
              </a:rPr>
              <a:t>HÌNH</a:t>
            </a:r>
            <a:r>
              <a:rPr lang="en-US" sz="3000" spc="270" dirty="0">
                <a:solidFill>
                  <a:srgbClr val="545454"/>
                </a:solidFill>
                <a:latin typeface="Arialle Bold"/>
              </a:rPr>
              <a:t> &amp; FITNESS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807805"/>
            <a:ext cx="17432833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4200">
                <a:solidFill>
                  <a:srgbClr val="7ED957"/>
                </a:solidFill>
                <a:latin typeface="Montserrat Bold"/>
              </a:rPr>
              <a:t>4.1.2. Sơ lược về thi đấu thể hình fitness ở Việt Nam: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8839" y="3298212"/>
            <a:ext cx="15863411" cy="566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Thông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thường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mỗi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năm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Việt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Nam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sẽ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tổ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le Italics"/>
              </a:rPr>
              <a:t>chức</a:t>
            </a:r>
            <a:r>
              <a:rPr lang="en-US" sz="2400" dirty="0">
                <a:solidFill>
                  <a:srgbClr val="000000"/>
                </a:solidFill>
                <a:latin typeface="Arialle Italics"/>
              </a:rPr>
              <a:t> 3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mo"/>
              </a:rPr>
              <a:t>chính</a:t>
            </a:r>
            <a:r>
              <a:rPr lang="en-US" sz="1200" dirty="0">
                <a:solidFill>
                  <a:srgbClr val="000000"/>
                </a:solidFill>
                <a:latin typeface="Arimo"/>
              </a:rPr>
              <a:t>: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cúp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CLB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toàn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thường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tổ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chức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tháng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6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hàng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năm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trẻ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- Classic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toàn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thường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tổ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chức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tháng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7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hàng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năm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1036320" lvl="2" indent="-345440" algn="just">
              <a:lnSpc>
                <a:spcPts val="3359"/>
              </a:lnSpc>
              <a:buFont typeface="Arial"/>
              <a:buChar char="⚬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vô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địch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toàn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thường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tổ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chức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tháng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11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hàng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năm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Trong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cúp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CLB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thì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tự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do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đang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tập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luyện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tại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CLB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hoặc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trực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thuộc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tỉnh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Thành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Phố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tuyển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không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tham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này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chia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làm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hai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B,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những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ở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B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huy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chương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rồi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thì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không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B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nữa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mà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lên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thì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A.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được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phép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không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B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lên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thẳng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hơn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đó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hệ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A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trực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tiếp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luôn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trẻ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- Classic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toàn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quốc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của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VĐV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trẻ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dưới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21tuổi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Classic (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hình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cổ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điển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)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giải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đấu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không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phải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theo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hạng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cân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mà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theo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chiều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cao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Dưới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1m60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từ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1m65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–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dưới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1m75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...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trên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mo"/>
              </a:rPr>
              <a:t>1m75</a:t>
            </a:r>
            <a:r>
              <a:rPr lang="en-US" sz="3200" dirty="0">
                <a:solidFill>
                  <a:srgbClr val="000000"/>
                </a:solidFill>
                <a:latin typeface="Arimo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8839" y="2532357"/>
            <a:ext cx="17432833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18"/>
              </a:lnSpc>
            </a:pPr>
            <a:r>
              <a:rPr lang="en-US" sz="4200" spc="113">
                <a:solidFill>
                  <a:srgbClr val="7ED957"/>
                </a:solidFill>
                <a:latin typeface="Montserrat Bold"/>
              </a:rPr>
              <a:t>4.1.1.3 Giải thi đấu thể hình chính ở Việt Nam trong năm: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1877</Words>
  <Application>Microsoft Office PowerPoint</Application>
  <PresentationFormat>Custom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Arimo</vt:lpstr>
      <vt:lpstr>Arial</vt:lpstr>
      <vt:lpstr>Arimo Italics</vt:lpstr>
      <vt:lpstr>Arialle</vt:lpstr>
      <vt:lpstr>Calibri</vt:lpstr>
      <vt:lpstr>Arialle Bold Italics</vt:lpstr>
      <vt:lpstr>Arialle Bold</vt:lpstr>
      <vt:lpstr>Arialle Italics</vt:lpstr>
      <vt:lpstr>Montserrat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Đơn sắc Bầu trời âm u Nhiếp ảnh Khóa học Ngang Thuyết trình</dc:title>
  <cp:lastModifiedBy>Admin</cp:lastModifiedBy>
  <cp:revision>3</cp:revision>
  <dcterms:created xsi:type="dcterms:W3CDTF">2006-08-16T00:00:00Z</dcterms:created>
  <dcterms:modified xsi:type="dcterms:W3CDTF">2021-01-13T02:56:24Z</dcterms:modified>
  <dc:identifier>DAESoqgcyKI</dc:identifier>
</cp:coreProperties>
</file>